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05" r:id="rId2"/>
    <p:sldMasterId id="2147483840" r:id="rId3"/>
  </p:sldMasterIdLst>
  <p:notesMasterIdLst>
    <p:notesMasterId r:id="rId17"/>
  </p:notesMasterIdLst>
  <p:handoutMasterIdLst>
    <p:handoutMasterId r:id="rId18"/>
  </p:handoutMasterIdLst>
  <p:sldIdLst>
    <p:sldId id="656" r:id="rId4"/>
    <p:sldId id="258" r:id="rId5"/>
    <p:sldId id="259" r:id="rId6"/>
    <p:sldId id="260" r:id="rId7"/>
    <p:sldId id="261" r:id="rId8"/>
    <p:sldId id="268" r:id="rId9"/>
    <p:sldId id="262" r:id="rId10"/>
    <p:sldId id="662" r:id="rId11"/>
    <p:sldId id="663" r:id="rId12"/>
    <p:sldId id="664" r:id="rId13"/>
    <p:sldId id="665" r:id="rId14"/>
    <p:sldId id="267" r:id="rId15"/>
    <p:sldId id="658" r:id="rId16"/>
  </p:sldIdLst>
  <p:sldSz cx="12192000" cy="6858000"/>
  <p:notesSz cx="6797675" cy="9926638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5" userDrawn="1">
          <p15:clr>
            <a:srgbClr val="A4A3A4"/>
          </p15:clr>
        </p15:guide>
        <p15:guide id="4" pos="7605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04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1797" userDrawn="1">
          <p15:clr>
            <a:srgbClr val="A4A3A4"/>
          </p15:clr>
        </p15:guide>
        <p15:guide id="10" orient="horz" pos="3294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k" initials="pk" lastIdx="5" clrIdx="0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5B9C"/>
    <a:srgbClr val="FFFFCC"/>
    <a:srgbClr val="FFFF99"/>
    <a:srgbClr val="D7603A"/>
    <a:srgbClr val="EDF2F9"/>
    <a:srgbClr val="F2F2F2"/>
    <a:srgbClr val="D9E7F0"/>
    <a:srgbClr val="DCE6F2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 autoAdjust="0"/>
    <p:restoredTop sz="95657" autoAdjust="0"/>
  </p:normalViewPr>
  <p:slideViewPr>
    <p:cSldViewPr>
      <p:cViewPr varScale="1">
        <p:scale>
          <a:sx n="77" d="100"/>
          <a:sy n="77" d="100"/>
        </p:scale>
        <p:origin x="336" y="72"/>
      </p:cViewPr>
      <p:guideLst>
        <p:guide pos="75"/>
        <p:guide pos="7605"/>
        <p:guide orient="horz" pos="28"/>
        <p:guide orient="horz" pos="2795"/>
        <p:guide orient="horz" pos="2704"/>
        <p:guide orient="horz" pos="1706"/>
        <p:guide orient="horz" pos="1797"/>
        <p:guide orient="horz" pos="3294"/>
        <p:guide orient="horz" pos="1570"/>
        <p:guide orient="horz" pos="1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3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127991096271856E-2"/>
          <c:y val="6.1538436669925187E-2"/>
          <c:w val="0.63536776212832569"/>
          <c:h val="0.78076923076923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ПАО "Россети Центр"</c:v>
                </c:pt>
              </c:strCache>
            </c:strRef>
          </c:tx>
          <c:spPr>
            <a:solidFill>
              <a:srgbClr val="9999FF"/>
            </a:solidFill>
            <a:ln w="1111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9451</c:v>
                </c:pt>
                <c:pt idx="1">
                  <c:v>9269</c:v>
                </c:pt>
                <c:pt idx="2">
                  <c:v>12086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0-416A-834A-A75FBFFC394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ПАО "Россети Центр  и Приволжье"</c:v>
                </c:pt>
              </c:strCache>
            </c:strRef>
          </c:tx>
          <c:spPr>
            <a:solidFill>
              <a:srgbClr val="993366"/>
            </a:solidFill>
            <a:ln w="1111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480</c:v>
                </c:pt>
                <c:pt idx="1">
                  <c:v>229</c:v>
                </c:pt>
                <c:pt idx="2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0-416A-834A-A75FBFFC394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Прочие заказчики</c:v>
                </c:pt>
              </c:strCache>
            </c:strRef>
          </c:tx>
          <c:spPr>
            <a:solidFill>
              <a:srgbClr val="FFFFCC"/>
            </a:solidFill>
            <a:ln w="1111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1597</c:v>
                </c:pt>
                <c:pt idx="1">
                  <c:v>1589</c:v>
                </c:pt>
                <c:pt idx="2">
                  <c:v>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90-416A-834A-A75FBFFC3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2624768"/>
        <c:axId val="169047104"/>
        <c:axId val="0"/>
      </c:bar3DChart>
      <c:catAx>
        <c:axId val="14262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04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047104"/>
        <c:scaling>
          <c:orientation val="minMax"/>
        </c:scaling>
        <c:delete val="0"/>
        <c:axPos val="l"/>
        <c:majorGridlines>
          <c:spPr>
            <a:ln w="277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7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624768"/>
        <c:crosses val="autoZero"/>
        <c:crossBetween val="between"/>
      </c:valAx>
      <c:spPr>
        <a:noFill/>
        <a:ln w="22221">
          <a:noFill/>
        </a:ln>
      </c:spPr>
    </c:plotArea>
    <c:legend>
      <c:legendPos val="r"/>
      <c:layout>
        <c:manualLayout>
          <c:xMode val="edge"/>
          <c:yMode val="edge"/>
          <c:x val="0.72143972657623401"/>
          <c:y val="0.36538464072744042"/>
          <c:w val="0.27230047178682104"/>
          <c:h val="0.41916383882976976"/>
        </c:manualLayout>
      </c:layout>
      <c:overlay val="0"/>
      <c:spPr>
        <a:noFill/>
        <a:ln w="2778">
          <a:solidFill>
            <a:srgbClr val="000000"/>
          </a:solidFill>
          <a:prstDash val="solid"/>
        </a:ln>
      </c:spPr>
      <c:txPr>
        <a:bodyPr/>
        <a:lstStyle/>
        <a:p>
          <a:pPr>
            <a:defRPr sz="923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23.05.2023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23.05.2023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45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F4246-FA98-43BE-AE99-A25C707819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2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719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4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9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1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3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663" y="425516"/>
            <a:ext cx="1631408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884" y="1221104"/>
            <a:ext cx="2175199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081201-60BC-15EC-0572-18113BBC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F211-F35A-4A87-87A4-9AEA9CA7788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9CC0B0-0D21-E45E-8898-6D7BEF5B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19A2B5-EFA8-85E3-6D30-3A4DF219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6944-1045-4AF6-8E90-7AED3483D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21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19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2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3" descr="C:\Users\bogus\Desktop\privolzh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52736"/>
            <a:ext cx="1640835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bogus\Desktop\cent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32656"/>
            <a:ext cx="1338144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65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28694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85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11149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47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2212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7881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618630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26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53327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7970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8776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288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465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90768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7310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68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33176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1301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6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594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3060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92755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06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47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1185199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14393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06261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0625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70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910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9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3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8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6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88964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04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23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663" y="425516"/>
            <a:ext cx="1631408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884" y="1221104"/>
            <a:ext cx="2175199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1794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04359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3877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1508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05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2389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0313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41391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857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5760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9904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705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273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75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8406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4076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4326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6238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7094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376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2712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248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144413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4017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503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16858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04830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3687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23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image" Target="../media/image7.jpe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6.jpe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773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799" r:id="rId30"/>
    <p:sldLayoutId id="2147483800" r:id="rId31"/>
    <p:sldLayoutId id="2147483798" r:id="rId32"/>
    <p:sldLayoutId id="2147483803" r:id="rId33"/>
    <p:sldLayoutId id="2147483874" r:id="rId34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3" name="Picture 2" descr="C:\Users\bogus\Desktop\center.jp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32656"/>
            <a:ext cx="1144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bogus\Desktop\privolzhie.jp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32656"/>
            <a:ext cx="1403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58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  <p:sldLayoutId id="2147483865" r:id="rId25"/>
    <p:sldLayoutId id="2147483866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6"/>
          <p:cNvSpPr>
            <a:spLocks noGrp="1"/>
          </p:cNvSpPr>
          <p:nvPr>
            <p:ph type="title"/>
          </p:nvPr>
        </p:nvSpPr>
        <p:spPr>
          <a:xfrm>
            <a:off x="1991544" y="2132856"/>
            <a:ext cx="7776864" cy="1489382"/>
          </a:xfrm>
        </p:spPr>
        <p:txBody>
          <a:bodyPr/>
          <a:lstStyle/>
          <a:p>
            <a:pPr marL="0" marR="0" algn="ctr">
              <a:lnSpc>
                <a:spcPts val="286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ПАСПОРТ </a:t>
            </a:r>
            <a:br>
              <a:rPr lang="ru-RU" sz="2800" dirty="0">
                <a:solidFill>
                  <a:schemeClr val="bg1"/>
                </a:solidFill>
                <a:latin typeface="+mj-lt"/>
              </a:rPr>
            </a:br>
            <a:r>
              <a:rPr lang="ru-RU" sz="2800" dirty="0">
                <a:solidFill>
                  <a:schemeClr val="bg1"/>
                </a:solidFill>
                <a:latin typeface="+mj-lt"/>
              </a:rPr>
              <a:t>ЧАСТНОГО УЧРЕЖДЕНИЯ ДОПОЛНИТЕЛЬНОГО ПРОФЕСИОНАЛЬНОГО ОБРАЗОВАНИЯ      «ВОРОНЕЖСКИЙ УЧЕБНЫЙ ЦЕНТР «ЭНЕРГЕТИК»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4799856" y="6021288"/>
            <a:ext cx="2170082" cy="2687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>
                <a:latin typeface="+mj-lt"/>
              </a:rPr>
              <a:t>Воронеж 2023</a:t>
            </a:r>
            <a:r>
              <a:rPr lang="ru-RU" b="1" dirty="0">
                <a:solidFill>
                  <a:srgbClr val="0C5B9D"/>
                </a:solidFill>
                <a:latin typeface="PF Din Text Cond Pro Medium"/>
              </a:rPr>
              <a:t>  </a:t>
            </a:r>
            <a:endParaRPr lang="ru-RU" b="1" dirty="0">
              <a:latin typeface="+mj-lt"/>
            </a:endParaRPr>
          </a:p>
        </p:txBody>
      </p:sp>
      <p:sp>
        <p:nvSpPr>
          <p:cNvPr id="10" name="Текст 27"/>
          <p:cNvSpPr>
            <a:spLocks noGrp="1"/>
          </p:cNvSpPr>
          <p:nvPr>
            <p:ph type="body" sz="quarter" idx="10"/>
          </p:nvPr>
        </p:nvSpPr>
        <p:spPr>
          <a:xfrm>
            <a:off x="7968209" y="4293096"/>
            <a:ext cx="3600399" cy="761239"/>
          </a:xfrm>
        </p:spPr>
        <p:txBody>
          <a:bodyPr/>
          <a:lstStyle/>
          <a:p>
            <a:r>
              <a:rPr lang="ru-RU" sz="1992" dirty="0">
                <a:latin typeface="+mj-lt"/>
              </a:rPr>
              <a:t>Директор:</a:t>
            </a:r>
          </a:p>
          <a:p>
            <a:r>
              <a:rPr lang="ru-RU" sz="1992" b="0" dirty="0">
                <a:latin typeface="+mj-lt"/>
              </a:rPr>
              <a:t>Яньшин Павел Петрович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0ED6F-3649-46D2-42DA-B1366299C61B}"/>
              </a:ext>
            </a:extLst>
          </p:cNvPr>
          <p:cNvSpPr txBox="1"/>
          <p:nvPr/>
        </p:nvSpPr>
        <p:spPr>
          <a:xfrm>
            <a:off x="608655" y="4293096"/>
            <a:ext cx="60973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Контактная информация:</a:t>
            </a:r>
          </a:p>
          <a:p>
            <a:r>
              <a:rPr lang="ru-RU" dirty="0">
                <a:solidFill>
                  <a:schemeClr val="bg1"/>
                </a:solidFill>
              </a:rPr>
              <a:t>Телефон: 8 (473) 210 03 12</a:t>
            </a:r>
          </a:p>
          <a:p>
            <a:r>
              <a:rPr lang="ru-RU" dirty="0">
                <a:solidFill>
                  <a:schemeClr val="bg1"/>
                </a:solidFill>
              </a:rPr>
              <a:t>Адрес электронной почты: vuc-yapp@yandex.ru</a:t>
            </a:r>
          </a:p>
          <a:p>
            <a:r>
              <a:rPr lang="ru-RU" dirty="0">
                <a:solidFill>
                  <a:schemeClr val="bg1"/>
                </a:solidFill>
              </a:rPr>
              <a:t>Сайт: </a:t>
            </a:r>
            <a:r>
              <a:rPr lang="ru-RU" dirty="0" err="1">
                <a:solidFill>
                  <a:schemeClr val="bg1"/>
                </a:solidFill>
              </a:rPr>
              <a:t>www</a:t>
            </a:r>
            <a:r>
              <a:rPr lang="ru-RU" dirty="0">
                <a:solidFill>
                  <a:schemeClr val="bg1"/>
                </a:solidFill>
              </a:rPr>
              <a:t>. vuc-energetic.ru </a:t>
            </a:r>
          </a:p>
          <a:p>
            <a:r>
              <a:rPr lang="ru-RU" dirty="0">
                <a:solidFill>
                  <a:schemeClr val="bg1"/>
                </a:solidFill>
              </a:rPr>
              <a:t>Группа в ВК: https://vk.com/public181663419</a:t>
            </a:r>
          </a:p>
        </p:txBody>
      </p:sp>
    </p:spTree>
    <p:extLst>
      <p:ext uri="{BB962C8B-B14F-4D97-AF65-F5344CB8AC3E}">
        <p14:creationId xmlns:p14="http://schemas.microsoft.com/office/powerpoint/2010/main" val="272765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97919D-2D09-B681-6A0C-EB3CCEAE76CB}"/>
              </a:ext>
            </a:extLst>
          </p:cNvPr>
          <p:cNvSpPr/>
          <p:nvPr/>
        </p:nvSpPr>
        <p:spPr>
          <a:xfrm>
            <a:off x="1775520" y="188640"/>
            <a:ext cx="1656184" cy="64807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00840-5C9E-E380-01D8-5EB504756B34}"/>
              </a:ext>
            </a:extLst>
          </p:cNvPr>
          <p:cNvSpPr txBox="1"/>
          <p:nvPr/>
        </p:nvSpPr>
        <p:spPr>
          <a:xfrm>
            <a:off x="3071664" y="240197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Кабинет тренажерной компьютерной подготовки и охраны труда</a:t>
            </a:r>
          </a:p>
          <a:p>
            <a:pPr algn="ctr"/>
            <a:r>
              <a:rPr lang="ru-RU" sz="2000" b="1" dirty="0"/>
              <a:t>(S </a:t>
            </a:r>
            <a:r>
              <a:rPr lang="ru-RU" sz="2000" b="1" dirty="0" err="1"/>
              <a:t>каб</a:t>
            </a:r>
            <a:r>
              <a:rPr lang="ru-RU" sz="2000" b="1" dirty="0"/>
              <a:t>. 24.8 кв. м)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336" y="1007609"/>
            <a:ext cx="82535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Оснащение кабинета: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электрозащитные средства при работе в электроустановках до и выше 1000В с разделением по классификациям (электроизоляционные (изолирующие) средства и устройства; токопроводящие средства защиты; устройства сигнализации; средства индивидуальной защиты от поражения электрическим током; оградительные устройства; плакаты и знаки безопасности);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обучающие стенды по охране труда, в том числе по направлению концепции «VISION ZEROOO»;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плазменный телевизор для показа презентаций и видеофильмов;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обучающие программные комплексы «АСОП»;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обучающие программный комплекс «</a:t>
            </a:r>
            <a:r>
              <a:rPr lang="ru-RU" sz="1400" dirty="0" err="1"/>
              <a:t>Олимпокс</a:t>
            </a:r>
            <a:r>
              <a:rPr lang="ru-RU" sz="1400" dirty="0"/>
              <a:t>» по 12 направлением;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ПК (5 </a:t>
            </a:r>
            <a:r>
              <a:rPr lang="ru-RU" sz="1400" dirty="0" err="1"/>
              <a:t>шт</a:t>
            </a:r>
            <a:r>
              <a:rPr lang="ru-RU" sz="1400" dirty="0"/>
              <a:t>), ноутбуки (12 </a:t>
            </a:r>
            <a:r>
              <a:rPr lang="ru-RU" sz="1400" dirty="0" err="1"/>
              <a:t>шт</a:t>
            </a:r>
            <a:r>
              <a:rPr lang="ru-RU" sz="1400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манекен «</a:t>
            </a:r>
            <a:r>
              <a:rPr lang="ru-RU" sz="1400" dirty="0" err="1"/>
              <a:t>Resusci</a:t>
            </a:r>
            <a:r>
              <a:rPr lang="ru-RU" sz="1400" dirty="0"/>
              <a:t> </a:t>
            </a:r>
            <a:r>
              <a:rPr lang="ru-RU" sz="1400" dirty="0" err="1"/>
              <a:t>Anne</a:t>
            </a:r>
            <a:r>
              <a:rPr lang="ru-RU" sz="1400" dirty="0"/>
              <a:t>» для отработки сердечно-легочной реанимации;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манекен – тренажер «Петр» для отработки практических занятий по удалению инородных предметов методом </a:t>
            </a:r>
            <a:r>
              <a:rPr lang="ru-RU" sz="1400" dirty="0" err="1"/>
              <a:t>Геймлиха</a:t>
            </a:r>
            <a:r>
              <a:rPr lang="ru-RU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манекен – тренажер «Виктор» для отработки навыков, необходимых для выполнение имитации непрямого массажа сердца, наложение повязок и шин; отработки приемов транспортировки пострадавшего,	деблокирование и извлечение пострадавших в результате ДТП;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носилки для отработки совместного применения с </a:t>
            </a:r>
            <a:r>
              <a:rPr lang="ru-RU" sz="1400" dirty="0" err="1"/>
              <a:t>имобилизационным</a:t>
            </a:r>
            <a:r>
              <a:rPr lang="ru-RU" sz="1400" dirty="0"/>
              <a:t> матрасом и отработки перемещения пострадавших ручным способом при разных видах травм.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учебный дефибриллятор.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складные шины «рука», «нога» для отработки иммобилизации поврежденных конечностей.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мешок дыхательный для ручной искусственной вентиляции легких.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аптечка, с наполнением в соответствии с приказом Минздрава России от 15.12.2020 № 1331н «Об утверждении требований к комплектации медицинскими изделиями аптечки для оказания первой помощи работникам».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медицинские наборы для практической отработки наложения повязок разных видов, жгута, действий по термоизоляции пострадавшего при обморожениях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7550EE-22D8-BE96-1287-57834BFAA0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8"/>
          <a:stretch/>
        </p:blipFill>
        <p:spPr bwMode="auto">
          <a:xfrm>
            <a:off x="8514674" y="3423964"/>
            <a:ext cx="2914650" cy="1541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AC0E44-3DEA-4071-A43E-DB36622FE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14" y="5044969"/>
            <a:ext cx="1270202" cy="1603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D82BB5-078A-219F-7FC1-780B02F6C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21" y="5055808"/>
            <a:ext cx="1391603" cy="1603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4C51A3-E9E8-6875-D11F-A0D9B7B26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56" y="764704"/>
            <a:ext cx="3312368" cy="2483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999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97919D-2D09-B681-6A0C-EB3CCEAE76CB}"/>
              </a:ext>
            </a:extLst>
          </p:cNvPr>
          <p:cNvSpPr/>
          <p:nvPr/>
        </p:nvSpPr>
        <p:spPr>
          <a:xfrm>
            <a:off x="1775520" y="188640"/>
            <a:ext cx="1656184" cy="64807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00840-5C9E-E380-01D8-5EB504756B34}"/>
              </a:ext>
            </a:extLst>
          </p:cNvPr>
          <p:cNvSpPr txBox="1"/>
          <p:nvPr/>
        </p:nvSpPr>
        <p:spPr>
          <a:xfrm>
            <a:off x="1919536" y="34485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Кабинет линий электропередач высокого напряжения и кабинет подстанционного оборудования (S </a:t>
            </a:r>
            <a:r>
              <a:rPr lang="ru-RU" sz="2000" b="1" dirty="0" err="1"/>
              <a:t>каб</a:t>
            </a:r>
            <a:r>
              <a:rPr lang="ru-RU" sz="2000" b="1" dirty="0"/>
              <a:t>. 24.3 кв. м/26.1 кв. м)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268760"/>
            <a:ext cx="46085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Оснащение кабинета: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образцы линейной арматуры 35-110 </a:t>
            </a:r>
            <a:r>
              <a:rPr lang="ru-RU" sz="1600" dirty="0" err="1"/>
              <a:t>кВ</a:t>
            </a:r>
            <a:r>
              <a:rPr lang="ru-RU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изолятор – разрядник типа ГИРМК на основе мультикамерной системы (гирлянда мультикамерных изоляторов - разрядников типа (ИРМК) на основе тарельчатых стеклянных изоляторов U120AD);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ПК, плазменный экран;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комплект плакатов.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A50BC7-F108-3D7A-DF5D-821D7F914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208946"/>
            <a:ext cx="4521585" cy="233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DAB4D6-EF26-AA48-F4FA-22ADF104C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722304"/>
            <a:ext cx="2817365" cy="2908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2C7870-BC9E-32FC-4670-FB11B75DC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704258"/>
            <a:ext cx="2391326" cy="295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E75872-4D33-4459-C4F3-40C04FE26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3823886"/>
            <a:ext cx="3323799" cy="280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809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A64CB75-1D47-88A0-4F30-A106AAA9F6C5}"/>
              </a:ext>
            </a:extLst>
          </p:cNvPr>
          <p:cNvSpPr/>
          <p:nvPr/>
        </p:nvSpPr>
        <p:spPr>
          <a:xfrm>
            <a:off x="1775520" y="332656"/>
            <a:ext cx="1584176" cy="43204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F58E-AA2E-5C34-9D5E-84D63A6B8A44}"/>
              </a:ext>
            </a:extLst>
          </p:cNvPr>
          <p:cNvSpPr txBox="1"/>
          <p:nvPr/>
        </p:nvSpPr>
        <p:spPr>
          <a:xfrm>
            <a:off x="2855640" y="34862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МОДЕЛЬ ПЕРСПЕКТИВНОГО РАЗВИТИЯ УЧЕБНОГО ЦЕНТРА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0EA11-797F-E776-9E9F-DBE157C8B0DF}"/>
              </a:ext>
            </a:extLst>
          </p:cNvPr>
          <p:cNvSpPr txBox="1"/>
          <p:nvPr/>
        </p:nvSpPr>
        <p:spPr>
          <a:xfrm>
            <a:off x="351816" y="1315917"/>
            <a:ext cx="6624736" cy="517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ts val="177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3C3C3C"/>
                </a:solidFill>
                <a:latin typeface="JFNVNN+PFDinTextCondPro-Light"/>
                <a:cs typeface="JFNVNN+PFDinTextCondPro-Light"/>
              </a:rPr>
              <a:t>совершенствование качества процесса подготовки персонала с использованием новых технических средств обучения, применение наглядных образцов и новых современных технологий в учебном процессе;</a:t>
            </a:r>
          </a:p>
          <a:p>
            <a:pPr marL="285750" marR="0" indent="-285750">
              <a:lnSpc>
                <a:spcPts val="177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3C3C3C"/>
                </a:solidFill>
                <a:latin typeface="JFNVNN+PFDinTextCondPro-Light"/>
                <a:cs typeface="JFNVNN+PFDinTextCondPro-Light"/>
              </a:rPr>
              <a:t>повышение уровня знаний и профессиональных компетенций штатного инженерно-педагогического персонала Учреждения с целью проведения занятий на более высоком современном уровне, в том числе путем самоподготовки, участия в вебинарах и заочных конференциях с применением дистанционных технологий, а также привлечение внештатных преподавателей, в том числе молодых специалистов филиала ПАО «Россети Центр»-«Воронежэнерго»;</a:t>
            </a:r>
          </a:p>
          <a:p>
            <a:pPr marL="285750" marR="0" indent="-285750">
              <a:lnSpc>
                <a:spcPts val="177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3C3C3C"/>
                </a:solidFill>
                <a:latin typeface="JFNVNN+PFDinTextCondPro-Light"/>
                <a:cs typeface="JFNVNN+PFDinTextCondPro-Light"/>
              </a:rPr>
              <a:t>пополнение материально-технической базы учреждения новыми современными техническими средствами обучения, приобретение методической литературы, учебных программ, плакатов и видеофильмов;</a:t>
            </a:r>
          </a:p>
          <a:p>
            <a:pPr marL="285750" marR="0" indent="-285750">
              <a:lnSpc>
                <a:spcPts val="177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3C3C3C"/>
                </a:solidFill>
                <a:latin typeface="JFNVNN+PFDinTextCondPro-Light"/>
                <a:cs typeface="JFNVNN+PFDinTextCondPro-Light"/>
              </a:rPr>
              <a:t>поиск путей сотрудничества с другими энергосистемами, а также продолжение сотрудничества с постоянными заказчиками услуг;</a:t>
            </a:r>
          </a:p>
          <a:p>
            <a:pPr marL="285750" marR="0" indent="-285750">
              <a:lnSpc>
                <a:spcPts val="177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3C3C3C"/>
                </a:solidFill>
                <a:latin typeface="JFNVNN+PFDinTextCondPro-Light"/>
                <a:cs typeface="JFNVNN+PFDinTextCondPro-Light"/>
              </a:rPr>
              <a:t>развитие прочих видов услуг, в частности проведение краткосрочных семинаров и бизнес-тренингов, в том числе выездных по месту нахождения заказчика;</a:t>
            </a:r>
          </a:p>
        </p:txBody>
      </p:sp>
      <p:pic>
        <p:nvPicPr>
          <p:cNvPr id="16" name="Рисунок 15" descr="Изображение выглядит как на открытом воздухе, человек, одежд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E9941A27-0972-C3FB-B529-927381D0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034977"/>
            <a:ext cx="4566556" cy="3042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9" name="Picture 11" descr="Россети» запустили в Воронеже первую цифровую подстанцию – Коммерсантъ  Воронеж">
            <a:extLst>
              <a:ext uri="{FF2B5EF4-FFF2-40B4-BE49-F238E27FC236}">
                <a16:creationId xmlns:a16="http://schemas.microsoft.com/office/drawing/2014/main" id="{4F467DE4-9105-AE85-EE89-3E805A0A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219258"/>
            <a:ext cx="4537386" cy="231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6"/>
          <p:cNvSpPr>
            <a:spLocks noGrp="1"/>
          </p:cNvSpPr>
          <p:nvPr>
            <p:ph type="title"/>
          </p:nvPr>
        </p:nvSpPr>
        <p:spPr>
          <a:xfrm>
            <a:off x="479376" y="2980227"/>
            <a:ext cx="11305255" cy="664797"/>
          </a:xfrm>
        </p:spPr>
        <p:txBody>
          <a:bodyPr/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47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A5435D5-5718-0285-7670-1732DDD8E3CC}"/>
              </a:ext>
            </a:extLst>
          </p:cNvPr>
          <p:cNvSpPr/>
          <p:nvPr/>
        </p:nvSpPr>
        <p:spPr>
          <a:xfrm>
            <a:off x="1847528" y="260648"/>
            <a:ext cx="1584176" cy="47413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2F0A5E-C86C-8BB3-434F-4BB8B6FF03D0}"/>
              </a:ext>
            </a:extLst>
          </p:cNvPr>
          <p:cNvSpPr/>
          <p:nvPr/>
        </p:nvSpPr>
        <p:spPr>
          <a:xfrm>
            <a:off x="2223847" y="777912"/>
            <a:ext cx="1820334" cy="4741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Директор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DA9E9D-5550-4DA7-A911-764A4A05FB7B}"/>
              </a:ext>
            </a:extLst>
          </p:cNvPr>
          <p:cNvSpPr/>
          <p:nvPr/>
        </p:nvSpPr>
        <p:spPr>
          <a:xfrm>
            <a:off x="2223847" y="1447635"/>
            <a:ext cx="1820334" cy="4741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Главный бухгалтер </a:t>
            </a:r>
            <a:r>
              <a:rPr lang="en-US" sz="1200" dirty="0"/>
              <a:t>/</a:t>
            </a:r>
            <a:r>
              <a:rPr lang="ru-RU" sz="1200" dirty="0"/>
              <a:t> 1 ед.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A880BA-6872-29E4-DFE8-8C2C3670CE85}"/>
              </a:ext>
            </a:extLst>
          </p:cNvPr>
          <p:cNvSpPr/>
          <p:nvPr/>
        </p:nvSpPr>
        <p:spPr>
          <a:xfrm>
            <a:off x="67431" y="1447635"/>
            <a:ext cx="1820334" cy="4741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Заместитель директора по УПЧ </a:t>
            </a:r>
            <a:r>
              <a:rPr lang="en-US" sz="1200" dirty="0"/>
              <a:t>/</a:t>
            </a:r>
            <a:r>
              <a:rPr lang="ru-RU" sz="1200" dirty="0"/>
              <a:t> 1 ед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10EA0A-46DF-857E-DD5F-3825E0711D5B}"/>
              </a:ext>
            </a:extLst>
          </p:cNvPr>
          <p:cNvSpPr/>
          <p:nvPr/>
        </p:nvSpPr>
        <p:spPr>
          <a:xfrm>
            <a:off x="67431" y="2169230"/>
            <a:ext cx="1820334" cy="4741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Преподаватель </a:t>
            </a:r>
            <a:r>
              <a:rPr lang="en-US" sz="1200" dirty="0"/>
              <a:t>/</a:t>
            </a:r>
            <a:r>
              <a:rPr lang="ru-RU" sz="1200" dirty="0"/>
              <a:t> 4 ед.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C6FE1A-C06A-7623-F703-49C7D34C82D5}"/>
              </a:ext>
            </a:extLst>
          </p:cNvPr>
          <p:cNvSpPr/>
          <p:nvPr/>
        </p:nvSpPr>
        <p:spPr>
          <a:xfrm>
            <a:off x="551384" y="2777613"/>
            <a:ext cx="1820333" cy="5289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Мастер производственного обучения </a:t>
            </a:r>
            <a:r>
              <a:rPr lang="en-US" sz="1200" dirty="0"/>
              <a:t>/ </a:t>
            </a:r>
            <a:r>
              <a:rPr lang="ru-RU" sz="1200" dirty="0"/>
              <a:t>1 ед.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DDE0229-E524-2918-C3B0-B7DD8FB6FBEF}"/>
              </a:ext>
            </a:extLst>
          </p:cNvPr>
          <p:cNvSpPr/>
          <p:nvPr/>
        </p:nvSpPr>
        <p:spPr>
          <a:xfrm>
            <a:off x="2147798" y="2170185"/>
            <a:ext cx="1820334" cy="4741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Методист учебного центра </a:t>
            </a:r>
            <a:r>
              <a:rPr lang="en-US" sz="1200" dirty="0"/>
              <a:t>/</a:t>
            </a:r>
            <a:r>
              <a:rPr lang="ru-RU" sz="1200" dirty="0"/>
              <a:t> 1 ед.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96DB49D-C610-1C16-FE01-FF6E5497C17F}"/>
              </a:ext>
            </a:extLst>
          </p:cNvPr>
          <p:cNvSpPr/>
          <p:nvPr/>
        </p:nvSpPr>
        <p:spPr>
          <a:xfrm>
            <a:off x="4241854" y="2149118"/>
            <a:ext cx="1820334" cy="4741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Заведующий хозяйством </a:t>
            </a:r>
            <a:r>
              <a:rPr lang="en-US" sz="1200" dirty="0"/>
              <a:t>/</a:t>
            </a:r>
            <a:r>
              <a:rPr lang="ru-RU" sz="1200" dirty="0"/>
              <a:t> 1 ед.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BB077-31CF-E70A-BDDB-04200CE11D8A}"/>
              </a:ext>
            </a:extLst>
          </p:cNvPr>
          <p:cNvSpPr txBox="1"/>
          <p:nvPr/>
        </p:nvSpPr>
        <p:spPr>
          <a:xfrm>
            <a:off x="3828253" y="3390969"/>
            <a:ext cx="286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Штатная численность – 11 чел</a:t>
            </a:r>
            <a:r>
              <a:rPr lang="ru-RU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36DE00-C98D-CDFF-718A-44EEBB5C46B9}"/>
              </a:ext>
            </a:extLst>
          </p:cNvPr>
          <p:cNvSpPr txBox="1"/>
          <p:nvPr/>
        </p:nvSpPr>
        <p:spPr>
          <a:xfrm>
            <a:off x="211643" y="3429000"/>
            <a:ext cx="42006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Учебные мощности: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Общая площадь – 264,31 </a:t>
            </a:r>
            <a:r>
              <a:rPr lang="ru-RU" sz="1400" dirty="0" err="1"/>
              <a:t>кв.м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/>
              <a:t>Учебные кабинеты – 5;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Многофункциональная </a:t>
            </a:r>
          </a:p>
          <a:p>
            <a:r>
              <a:rPr lang="ru-RU" sz="1400" dirty="0"/>
              <a:t>       учебно-лабораторная аудитория – 1;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Компьютерный класс – 1;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Мастерская для проведения практических занятий - 1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Техническая библиотека – 1;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Количество посадочных мест  - 96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F5682-98F4-9F30-A6D7-B276D194F328}"/>
              </a:ext>
            </a:extLst>
          </p:cNvPr>
          <p:cNvSpPr txBox="1"/>
          <p:nvPr/>
        </p:nvSpPr>
        <p:spPr>
          <a:xfrm>
            <a:off x="3853477" y="3807722"/>
            <a:ext cx="24976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Персонал:</a:t>
            </a:r>
          </a:p>
          <a:p>
            <a:r>
              <a:rPr lang="ru-RU" sz="1400" dirty="0"/>
              <a:t>Списочная численность персонала – 11;</a:t>
            </a:r>
          </a:p>
          <a:p>
            <a:r>
              <a:rPr lang="ru-RU" sz="1400" dirty="0"/>
              <a:t>Средняя заработная плата – 40,6 </a:t>
            </a:r>
            <a:r>
              <a:rPr lang="ru-RU" sz="1400" dirty="0" err="1"/>
              <a:t>тыс.руб</a:t>
            </a:r>
            <a:endParaRPr lang="ru-RU" sz="1400" dirty="0"/>
          </a:p>
          <a:p>
            <a:r>
              <a:rPr lang="ru-RU" sz="1400" dirty="0"/>
              <a:t>Укомплектованность персоналом – 100%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241486-88D7-8ECA-1058-6107D4F884DB}"/>
              </a:ext>
            </a:extLst>
          </p:cNvPr>
          <p:cNvSpPr txBox="1"/>
          <p:nvPr/>
        </p:nvSpPr>
        <p:spPr>
          <a:xfrm>
            <a:off x="211643" y="5637738"/>
            <a:ext cx="6671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Образовательные ресурсы: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Материально-технические (электротехнические, теплотехническое оборудование, макеты, мультимедиа и др.)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Информационные (электронные учебно-методические комплексы, тренажеры, обучающие программные продукты)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7F66B3-4361-397E-B74E-DCF7820A54A7}"/>
              </a:ext>
            </a:extLst>
          </p:cNvPr>
          <p:cNvSpPr txBox="1"/>
          <p:nvPr/>
        </p:nvSpPr>
        <p:spPr>
          <a:xfrm>
            <a:off x="2040091" y="260418"/>
            <a:ext cx="410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ОРГАНИЗАЦИОННАЯ СТРУКТУРА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C1CFC9-4101-9849-768A-66F78E867077}"/>
              </a:ext>
            </a:extLst>
          </p:cNvPr>
          <p:cNvSpPr txBox="1"/>
          <p:nvPr/>
        </p:nvSpPr>
        <p:spPr>
          <a:xfrm>
            <a:off x="6672064" y="3760301"/>
            <a:ext cx="5295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Главная стратегия развития (миссия) Учреждения – обеспечить доступное дополнительное профессиональное образование высокого качества, ориентированное на актуальные стандарты и потребности.</a:t>
            </a:r>
          </a:p>
          <a:p>
            <a:pPr algn="just"/>
            <a:r>
              <a:rPr lang="ru-RU" sz="1600" dirty="0"/>
              <a:t>Целью создания и деятельности ЧУ ДПО ВУЦ «Энергетик» является обеспечение работодателей квалифицированными кадрами путём подготовки, переподготовки, повышения профессиональных знаний и стажировки руководителей, специалистов и других работников, совершенствования их деловых качеств, подготовка к выполнению новых трудовых функций.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6EC18DB-CF03-4D75-DDE9-94F1085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r="7577" b="10596"/>
          <a:stretch/>
        </p:blipFill>
        <p:spPr>
          <a:xfrm>
            <a:off x="7000730" y="260418"/>
            <a:ext cx="4641125" cy="341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377AA0-4606-4156-598B-F14FAF8AC81A}"/>
              </a:ext>
            </a:extLst>
          </p:cNvPr>
          <p:cNvSpPr/>
          <p:nvPr/>
        </p:nvSpPr>
        <p:spPr>
          <a:xfrm>
            <a:off x="4281105" y="1449840"/>
            <a:ext cx="1820334" cy="4741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Ведущий экономист</a:t>
            </a:r>
            <a:r>
              <a:rPr lang="en-US" sz="1200" dirty="0"/>
              <a:t>/</a:t>
            </a:r>
            <a:r>
              <a:rPr lang="ru-RU" sz="1200" dirty="0"/>
              <a:t> 1 ед.</a:t>
            </a:r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3935131D-502E-C00D-B270-9BBB6F9A96FE}"/>
              </a:ext>
            </a:extLst>
          </p:cNvPr>
          <p:cNvCxnSpPr>
            <a:stCxn id="2" idx="1"/>
            <a:endCxn id="9" idx="0"/>
          </p:cNvCxnSpPr>
          <p:nvPr/>
        </p:nvCxnSpPr>
        <p:spPr>
          <a:xfrm rot="10800000" flipV="1">
            <a:off x="977599" y="1014979"/>
            <a:ext cx="1246249" cy="432656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9FF1B190-A205-EC8E-8AE2-EB31C2D6C4F0}"/>
              </a:ext>
            </a:extLst>
          </p:cNvPr>
          <p:cNvCxnSpPr>
            <a:stCxn id="2" idx="3"/>
            <a:endCxn id="3" idx="0"/>
          </p:cNvCxnSpPr>
          <p:nvPr/>
        </p:nvCxnSpPr>
        <p:spPr>
          <a:xfrm>
            <a:off x="4044181" y="1014979"/>
            <a:ext cx="1147091" cy="434861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18F9224-4C2F-898A-878A-0ED1058658EB}"/>
              </a:ext>
            </a:extLst>
          </p:cNvPr>
          <p:cNvCxnSpPr>
            <a:stCxn id="2" idx="2"/>
            <a:endCxn id="8" idx="0"/>
          </p:cNvCxnSpPr>
          <p:nvPr/>
        </p:nvCxnSpPr>
        <p:spPr>
          <a:xfrm>
            <a:off x="3134014" y="1252045"/>
            <a:ext cx="0" cy="19559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7FA11942-2F52-C2D6-9023-C0B421E439BE}"/>
              </a:ext>
            </a:extLst>
          </p:cNvPr>
          <p:cNvCxnSpPr>
            <a:stCxn id="2" idx="3"/>
            <a:endCxn id="14" idx="1"/>
          </p:cNvCxnSpPr>
          <p:nvPr/>
        </p:nvCxnSpPr>
        <p:spPr>
          <a:xfrm>
            <a:off x="4044181" y="1014979"/>
            <a:ext cx="197673" cy="1371206"/>
          </a:xfrm>
          <a:prstGeom prst="bentConnector3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id="{F238E87C-350F-CC7B-0BAC-9AA5589E0289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rot="16200000" flipH="1">
            <a:off x="1893573" y="1005792"/>
            <a:ext cx="248417" cy="2080367"/>
          </a:xfrm>
          <a:prstGeom prst="bentConnector3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F3A8D620-51E2-8263-CA92-2C9AFFE64EFE}"/>
              </a:ext>
            </a:extLst>
          </p:cNvPr>
          <p:cNvCxnSpPr>
            <a:cxnSpLocks/>
          </p:cNvCxnSpPr>
          <p:nvPr/>
        </p:nvCxnSpPr>
        <p:spPr>
          <a:xfrm>
            <a:off x="2017781" y="2045499"/>
            <a:ext cx="8393" cy="7260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E17F353-9D86-5E5D-9622-022652294A49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977598" y="1921768"/>
            <a:ext cx="0" cy="2474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4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B7F2B63-C331-D088-3B11-67C64C2E23EC}"/>
              </a:ext>
            </a:extLst>
          </p:cNvPr>
          <p:cNvSpPr/>
          <p:nvPr/>
        </p:nvSpPr>
        <p:spPr>
          <a:xfrm>
            <a:off x="1775520" y="260648"/>
            <a:ext cx="1656184" cy="45563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3B0EF7-5378-3107-8984-7A4213CF3B7A}"/>
              </a:ext>
            </a:extLst>
          </p:cNvPr>
          <p:cNvSpPr/>
          <p:nvPr/>
        </p:nvSpPr>
        <p:spPr>
          <a:xfrm>
            <a:off x="717666" y="1015540"/>
            <a:ext cx="5378334" cy="57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ЧУ ДПО «ВУЦ «ЭНЕРГЕТИК»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C03E556-93DF-F67C-46B2-AF0C16F8EAB3}"/>
              </a:ext>
            </a:extLst>
          </p:cNvPr>
          <p:cNvSpPr/>
          <p:nvPr/>
        </p:nvSpPr>
        <p:spPr>
          <a:xfrm>
            <a:off x="291805" y="2114279"/>
            <a:ext cx="2892830" cy="57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Профессиональное обучение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FC19A91-1EBB-10ED-9880-9004D81FE392}"/>
              </a:ext>
            </a:extLst>
          </p:cNvPr>
          <p:cNvSpPr/>
          <p:nvPr/>
        </p:nvSpPr>
        <p:spPr>
          <a:xfrm>
            <a:off x="3372426" y="2114279"/>
            <a:ext cx="3352483" cy="781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Дополнительное профессиональное образование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22BE1D-B960-4418-2AB5-42FBAD24A791}"/>
              </a:ext>
            </a:extLst>
          </p:cNvPr>
          <p:cNvSpPr/>
          <p:nvPr/>
        </p:nvSpPr>
        <p:spPr>
          <a:xfrm>
            <a:off x="337702" y="3002883"/>
            <a:ext cx="2668385" cy="44888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Программы профессиональной подготовки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C504328-7C86-0D19-30B5-508406A495A8}"/>
              </a:ext>
            </a:extLst>
          </p:cNvPr>
          <p:cNvSpPr/>
          <p:nvPr/>
        </p:nvSpPr>
        <p:spPr>
          <a:xfrm>
            <a:off x="337702" y="4360174"/>
            <a:ext cx="2668385" cy="44888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Программы повышения квалификации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96AD3D7-AECE-24A8-9B9D-0EAAB053252B}"/>
              </a:ext>
            </a:extLst>
          </p:cNvPr>
          <p:cNvSpPr/>
          <p:nvPr/>
        </p:nvSpPr>
        <p:spPr>
          <a:xfrm>
            <a:off x="3647727" y="3285057"/>
            <a:ext cx="2668385" cy="44888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Программы повышения квалификации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7E1D4CB-A586-176D-6D44-10FB879F5F33}"/>
              </a:ext>
            </a:extLst>
          </p:cNvPr>
          <p:cNvSpPr/>
          <p:nvPr/>
        </p:nvSpPr>
        <p:spPr>
          <a:xfrm>
            <a:off x="3647728" y="4032666"/>
            <a:ext cx="2668385" cy="44888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Программы профессиональной подготовки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F4747-24B0-7E65-B6DA-424F01765B7E}"/>
              </a:ext>
            </a:extLst>
          </p:cNvPr>
          <p:cNvSpPr txBox="1"/>
          <p:nvPr/>
        </p:nvSpPr>
        <p:spPr>
          <a:xfrm>
            <a:off x="4618030" y="285911"/>
            <a:ext cx="295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ПРОГРАММЫ ОБУЧЕНИЯ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2EC02E1F-5966-A9AA-E414-62D39A579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12953"/>
              </p:ext>
            </p:extLst>
          </p:nvPr>
        </p:nvGraphicFramePr>
        <p:xfrm>
          <a:off x="6973859" y="1015540"/>
          <a:ext cx="5042651" cy="448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57">
                  <a:extLst>
                    <a:ext uri="{9D8B030D-6E8A-4147-A177-3AD203B41FA5}">
                      <a16:colId xmlns:a16="http://schemas.microsoft.com/office/drawing/2014/main" val="189037936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40466350"/>
                    </a:ext>
                  </a:extLst>
                </a:gridCol>
                <a:gridCol w="1239990">
                  <a:extLst>
                    <a:ext uri="{9D8B030D-6E8A-4147-A177-3AD203B41FA5}">
                      <a16:colId xmlns:a16="http://schemas.microsoft.com/office/drawing/2014/main" val="2985558375"/>
                    </a:ext>
                  </a:extLst>
                </a:gridCol>
              </a:tblGrid>
              <a:tr h="663631">
                <a:tc>
                  <a:txBody>
                    <a:bodyPr/>
                    <a:lstStyle/>
                    <a:p>
                      <a:r>
                        <a:rPr lang="ru-RU" sz="1400" dirty="0"/>
                        <a:t> Реализация образовательных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количество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реализованных программ в 2022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90755"/>
                  </a:ext>
                </a:extLst>
              </a:tr>
              <a:tr h="479404">
                <a:tc>
                  <a:txBody>
                    <a:bodyPr/>
                    <a:lstStyle/>
                    <a:p>
                      <a:r>
                        <a:rPr lang="ru-RU" sz="1100" dirty="0"/>
                        <a:t>Всего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52575"/>
                  </a:ext>
                </a:extLst>
              </a:tr>
              <a:tr h="417058">
                <a:tc>
                  <a:txBody>
                    <a:bodyPr/>
                    <a:lstStyle/>
                    <a:p>
                      <a:r>
                        <a:rPr lang="ru-RU" sz="1100" dirty="0"/>
                        <a:t>Дополнительные профессиональные программы, 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155146"/>
                  </a:ext>
                </a:extLst>
              </a:tr>
              <a:tr h="440575">
                <a:tc>
                  <a:txBody>
                    <a:bodyPr/>
                    <a:lstStyle/>
                    <a:p>
                      <a:r>
                        <a:rPr lang="ru-RU" sz="1100" dirty="0"/>
                        <a:t>- программы повышения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66881"/>
                  </a:ext>
                </a:extLst>
              </a:tr>
              <a:tr h="465512">
                <a:tc>
                  <a:txBody>
                    <a:bodyPr/>
                    <a:lstStyle/>
                    <a:p>
                      <a:r>
                        <a:rPr lang="ru-RU" sz="1100" dirty="0"/>
                        <a:t> - программы профессиональной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501593"/>
                  </a:ext>
                </a:extLst>
              </a:tr>
              <a:tr h="561109">
                <a:tc>
                  <a:txBody>
                    <a:bodyPr/>
                    <a:lstStyle/>
                    <a:p>
                      <a:r>
                        <a:rPr lang="ru-RU" sz="1100" dirty="0"/>
                        <a:t>Программы профессионального обучения, 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0075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r>
                        <a:rPr lang="ru-RU" sz="1100" dirty="0"/>
                        <a:t>- программы профессиональной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41530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r>
                        <a:rPr lang="ru-RU" sz="1100" dirty="0"/>
                        <a:t>- программы переподготовки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02328"/>
                  </a:ext>
                </a:extLst>
              </a:tr>
              <a:tr h="373854">
                <a:tc>
                  <a:txBody>
                    <a:bodyPr/>
                    <a:lstStyle/>
                    <a:p>
                      <a:r>
                        <a:rPr lang="ru-RU" sz="1100" dirty="0"/>
                        <a:t>- программы повышения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3738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6137CC-2461-4D0B-02B1-50A64D71E5D5}"/>
              </a:ext>
            </a:extLst>
          </p:cNvPr>
          <p:cNvSpPr txBox="1"/>
          <p:nvPr/>
        </p:nvSpPr>
        <p:spPr>
          <a:xfrm>
            <a:off x="266957" y="5534561"/>
            <a:ext cx="11758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dk1"/>
                </a:solidFill>
              </a:rPr>
              <a:t>Учебный центр осуществляет образовательную деятельность по реализации дополнительных профессиональных программ (повышения квалификации, профессиональной переподготовки руководителей, специалистов) для повышения уровня профессиональных знаний работников Учредителя, его возможных правопреемников, а также работников других предприятий и организаций в сфере энергетики и других отраслях, совершенствование их деловых качеств, подготовка к выполнению новых трудовых функций.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68A6C1D-401B-A947-783E-0E67CDDFB946}"/>
              </a:ext>
            </a:extLst>
          </p:cNvPr>
          <p:cNvSpPr/>
          <p:nvPr/>
        </p:nvSpPr>
        <p:spPr>
          <a:xfrm>
            <a:off x="321595" y="3681528"/>
            <a:ext cx="2668385" cy="44888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Программы переподготовки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07CA2C9-FCA2-AA9C-2715-0D2DCACE7605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1738220" y="1589118"/>
            <a:ext cx="1668613" cy="52516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E5FF1C0-CAE9-2771-2D24-50FEE73A20AA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3406833" y="1589118"/>
            <a:ext cx="1641835" cy="52516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39E599CF-3051-0A70-CD4B-68AD995DDC1C}"/>
              </a:ext>
            </a:extLst>
          </p:cNvPr>
          <p:cNvCxnSpPr>
            <a:stCxn id="3" idx="1"/>
            <a:endCxn id="7" idx="1"/>
          </p:cNvCxnSpPr>
          <p:nvPr/>
        </p:nvCxnSpPr>
        <p:spPr>
          <a:xfrm rot="10800000" flipH="1" flipV="1">
            <a:off x="291804" y="2401068"/>
            <a:ext cx="45897" cy="2183550"/>
          </a:xfrm>
          <a:prstGeom prst="bentConnector3">
            <a:avLst>
              <a:gd name="adj1" fmla="val -498072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C55F5EC0-93CA-9859-EF6D-90680374085F}"/>
              </a:ext>
            </a:extLst>
          </p:cNvPr>
          <p:cNvCxnSpPr>
            <a:endCxn id="14" idx="1"/>
          </p:cNvCxnSpPr>
          <p:nvPr/>
        </p:nvCxnSpPr>
        <p:spPr>
          <a:xfrm>
            <a:off x="47328" y="3898818"/>
            <a:ext cx="274267" cy="715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ABD7E26-D410-4357-3BD8-AD477EB7B867}"/>
              </a:ext>
            </a:extLst>
          </p:cNvPr>
          <p:cNvCxnSpPr>
            <a:endCxn id="7" idx="1"/>
          </p:cNvCxnSpPr>
          <p:nvPr/>
        </p:nvCxnSpPr>
        <p:spPr>
          <a:xfrm>
            <a:off x="45091" y="4584617"/>
            <a:ext cx="292611" cy="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id="{B92DD3E5-0F7D-345E-64D0-4B2B122DA92A}"/>
              </a:ext>
            </a:extLst>
          </p:cNvPr>
          <p:cNvCxnSpPr>
            <a:stCxn id="4" idx="1"/>
            <a:endCxn id="9" idx="1"/>
          </p:cNvCxnSpPr>
          <p:nvPr/>
        </p:nvCxnSpPr>
        <p:spPr>
          <a:xfrm rot="10800000" flipH="1" flipV="1">
            <a:off x="3372426" y="2504976"/>
            <a:ext cx="275302" cy="1752133"/>
          </a:xfrm>
          <a:prstGeom prst="bentConnector3">
            <a:avLst>
              <a:gd name="adj1" fmla="val -31705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14085F63-825E-12A2-9052-3A9195225D6C}"/>
              </a:ext>
            </a:extLst>
          </p:cNvPr>
          <p:cNvCxnSpPr>
            <a:endCxn id="8" idx="1"/>
          </p:cNvCxnSpPr>
          <p:nvPr/>
        </p:nvCxnSpPr>
        <p:spPr>
          <a:xfrm>
            <a:off x="3286160" y="3509501"/>
            <a:ext cx="361567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23A773B5-58F8-3FD4-98E5-A4D3CF525984}"/>
              </a:ext>
            </a:extLst>
          </p:cNvPr>
          <p:cNvCxnSpPr>
            <a:endCxn id="9" idx="1"/>
          </p:cNvCxnSpPr>
          <p:nvPr/>
        </p:nvCxnSpPr>
        <p:spPr>
          <a:xfrm>
            <a:off x="3287688" y="4257109"/>
            <a:ext cx="360040" cy="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F5523E1-D1B6-6049-DBDC-1A0B3B6D7DCB}"/>
              </a:ext>
            </a:extLst>
          </p:cNvPr>
          <p:cNvCxnSpPr>
            <a:endCxn id="5" idx="1"/>
          </p:cNvCxnSpPr>
          <p:nvPr/>
        </p:nvCxnSpPr>
        <p:spPr>
          <a:xfrm>
            <a:off x="45091" y="3227327"/>
            <a:ext cx="292611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0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2B42D-B2F8-12ED-1C01-10CD3159687B}"/>
              </a:ext>
            </a:extLst>
          </p:cNvPr>
          <p:cNvSpPr txBox="1"/>
          <p:nvPr/>
        </p:nvSpPr>
        <p:spPr>
          <a:xfrm>
            <a:off x="3391592" y="335811"/>
            <a:ext cx="619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ВЫПОЛНЕНИЕ КЛЮЧЕВЫХ ПОКАЗАТЕЛЕЙ ЗА 2022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269D0B5-E278-49E8-281E-A34AE4304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67724"/>
              </p:ext>
            </p:extLst>
          </p:nvPr>
        </p:nvGraphicFramePr>
        <p:xfrm>
          <a:off x="221252" y="1501577"/>
          <a:ext cx="6095769" cy="509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669">
                  <a:extLst>
                    <a:ext uri="{9D8B030D-6E8A-4147-A177-3AD203B41FA5}">
                      <a16:colId xmlns:a16="http://schemas.microsoft.com/office/drawing/2014/main" val="68149431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742484257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8096412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676373015"/>
                    </a:ext>
                  </a:extLst>
                </a:gridCol>
              </a:tblGrid>
              <a:tr h="609146">
                <a:tc>
                  <a:txBody>
                    <a:bodyPr/>
                    <a:lstStyle/>
                    <a:p>
                      <a:pPr marL="266700" algn="l"/>
                      <a:endParaRPr lang="ru-RU" sz="1200" dirty="0">
                        <a:effectLst/>
                      </a:endParaRPr>
                    </a:p>
                    <a:p>
                      <a:pPr marL="266700" algn="l"/>
                      <a:r>
                        <a:rPr lang="ru-RU" sz="1200" dirty="0">
                          <a:effectLst/>
                        </a:rPr>
                        <a:t>Наименование заказчиков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</a:t>
                      </a:r>
                    </a:p>
                    <a:p>
                      <a:pPr marL="2667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обучающихся</a:t>
                      </a:r>
                    </a:p>
                    <a:p>
                      <a:pPr marL="2667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indent="3238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Выручка,</a:t>
                      </a:r>
                    </a:p>
                    <a:p>
                      <a:pPr marL="266700" indent="3238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выручки</a:t>
                      </a:r>
                    </a:p>
                    <a:p>
                      <a:pPr marL="2667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общем объеме,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66700"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1808102366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 ПАО «Россети Центр»,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3 380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indent="3238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12 086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734392544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в т.ч. филиалы: «Воронежэнерго»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1 458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5 309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39,7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1815123033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                               «Белгородэнерго»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598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1 589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11,9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2877269081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                                «Липецкэнерго»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921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4 574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34,2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123003323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                                «Курскэнерго»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398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606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3908296055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ПАО «Россети Центр» (ИА)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667612688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ПАО «Россети Центр и Приволжье»,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281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4291534475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marL="266700" algn="l">
                        <a:tabLst>
                          <a:tab pos="2638425" algn="l"/>
                        </a:tabLst>
                      </a:pPr>
                      <a:r>
                        <a:rPr lang="ru-RU" sz="1200">
                          <a:effectLst/>
                        </a:rPr>
                        <a:t>Прочие заказчики, всего	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212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1 005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1564339393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Филиал ПАО «Квадра»- «Воронежская генерация»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340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2907938367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АО «Воронежская горэлектросеть»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316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584871269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ОАО «Российские железные дороги»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2110440857"/>
                  </a:ext>
                </a:extLst>
              </a:tr>
              <a:tr h="83686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АО «Оборонэнерго»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124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207636327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ООО «Региональная сетевая компания»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1105113314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ООО «Архитектура новых технологий»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3923070220"/>
                  </a:ext>
                </a:extLst>
              </a:tr>
              <a:tr h="83686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ОО «МеталлКрок»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1220451805"/>
                  </a:ext>
                </a:extLst>
              </a:tr>
              <a:tr h="167372"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            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3 612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>
                          <a:effectLst/>
                        </a:rPr>
                        <a:t>13 372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266700" algn="l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27297599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1D93318-237F-036D-3878-7564286F9FB4}"/>
              </a:ext>
            </a:extLst>
          </p:cNvPr>
          <p:cNvSpPr txBox="1"/>
          <p:nvPr/>
        </p:nvSpPr>
        <p:spPr>
          <a:xfrm>
            <a:off x="1199456" y="999210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Количественные показатели: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499B7-CF93-9373-B1C5-C53729A934C1}"/>
              </a:ext>
            </a:extLst>
          </p:cNvPr>
          <p:cNvSpPr txBox="1"/>
          <p:nvPr/>
        </p:nvSpPr>
        <p:spPr>
          <a:xfrm>
            <a:off x="8022842" y="1025842"/>
            <a:ext cx="271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Финансовые показатели: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9D749EF-E6B4-2E7F-C838-EB6077072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80410"/>
              </p:ext>
            </p:extLst>
          </p:nvPr>
        </p:nvGraphicFramePr>
        <p:xfrm>
          <a:off x="6870118" y="1505394"/>
          <a:ext cx="5015551" cy="2209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873">
                  <a:extLst>
                    <a:ext uri="{9D8B030D-6E8A-4147-A177-3AD203B41FA5}">
                      <a16:colId xmlns:a16="http://schemas.microsoft.com/office/drawing/2014/main" val="2807107733"/>
                    </a:ext>
                  </a:extLst>
                </a:gridCol>
                <a:gridCol w="1778267">
                  <a:extLst>
                    <a:ext uri="{9D8B030D-6E8A-4147-A177-3AD203B41FA5}">
                      <a16:colId xmlns:a16="http://schemas.microsoft.com/office/drawing/2014/main" val="1882726529"/>
                    </a:ext>
                  </a:extLst>
                </a:gridCol>
                <a:gridCol w="626386">
                  <a:extLst>
                    <a:ext uri="{9D8B030D-6E8A-4147-A177-3AD203B41FA5}">
                      <a16:colId xmlns:a16="http://schemas.microsoft.com/office/drawing/2014/main" val="2559853706"/>
                    </a:ext>
                  </a:extLst>
                </a:gridCol>
                <a:gridCol w="672909">
                  <a:extLst>
                    <a:ext uri="{9D8B030D-6E8A-4147-A177-3AD203B41FA5}">
                      <a16:colId xmlns:a16="http://schemas.microsoft.com/office/drawing/2014/main" val="1682733239"/>
                    </a:ext>
                  </a:extLst>
                </a:gridCol>
                <a:gridCol w="736788">
                  <a:extLst>
                    <a:ext uri="{9D8B030D-6E8A-4147-A177-3AD203B41FA5}">
                      <a16:colId xmlns:a16="http://schemas.microsoft.com/office/drawing/2014/main" val="2347214125"/>
                    </a:ext>
                  </a:extLst>
                </a:gridCol>
                <a:gridCol w="824328">
                  <a:extLst>
                    <a:ext uri="{9D8B030D-6E8A-4147-A177-3AD203B41FA5}">
                      <a16:colId xmlns:a16="http://schemas.microsoft.com/office/drawing/2014/main" val="33645555"/>
                    </a:ext>
                  </a:extLst>
                </a:gridCol>
              </a:tblGrid>
              <a:tr h="71627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пп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Еди</a:t>
                      </a:r>
                      <a:r>
                        <a:rPr lang="ru-RU" sz="1400" dirty="0">
                          <a:effectLst/>
                        </a:rPr>
                        <a:t>. изм.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2020 г.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2021 г.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2022 г.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76645"/>
                  </a:ext>
                </a:extLst>
              </a:tr>
              <a:tr h="42220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Выручка за услуги образования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Тыс. руб.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11 528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11 087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13 372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171243"/>
                  </a:ext>
                </a:extLst>
              </a:tr>
              <a:tr h="42220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Себестоимость и управленческие расходы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Тыс. руб.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7 650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8865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11 405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004376"/>
                  </a:ext>
                </a:extLst>
              </a:tr>
              <a:tr h="42220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Чистая прибыль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Тыс. руб.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3 076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1 823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1 818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8829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CA4D08-F3BC-0414-62A9-B64BFCA1AF2A}"/>
              </a:ext>
            </a:extLst>
          </p:cNvPr>
          <p:cNvSpPr txBox="1"/>
          <p:nvPr/>
        </p:nvSpPr>
        <p:spPr>
          <a:xfrm>
            <a:off x="6870118" y="3895065"/>
            <a:ext cx="4902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algn="ctr"/>
            <a:r>
              <a:rPr lang="x-none" sz="1400" b="1" dirty="0">
                <a:solidFill>
                  <a:schemeClr val="accent1"/>
                </a:solidFill>
              </a:rPr>
              <a:t>Анализ изменения объема выручки по образовательным услугам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266700" algn="ctr"/>
            <a:r>
              <a:rPr lang="x-none" sz="1400" b="1" dirty="0">
                <a:solidFill>
                  <a:schemeClr val="accent1"/>
                </a:solidFill>
              </a:rPr>
              <a:t> по группам заказчиков за период 20</a:t>
            </a:r>
            <a:r>
              <a:rPr lang="ru-RU" sz="1400" b="1" dirty="0">
                <a:solidFill>
                  <a:schemeClr val="accent1"/>
                </a:solidFill>
              </a:rPr>
              <a:t>20</a:t>
            </a:r>
            <a:r>
              <a:rPr lang="x-none" sz="1400" b="1" dirty="0">
                <a:solidFill>
                  <a:schemeClr val="accent1"/>
                </a:solidFill>
              </a:rPr>
              <a:t>-20</a:t>
            </a:r>
            <a:r>
              <a:rPr lang="ru-RU" sz="1400" b="1" dirty="0">
                <a:solidFill>
                  <a:schemeClr val="accent1"/>
                </a:solidFill>
              </a:rPr>
              <a:t>22</a:t>
            </a:r>
            <a:r>
              <a:rPr lang="x-none" sz="1400" b="1" dirty="0">
                <a:solidFill>
                  <a:schemeClr val="accent1"/>
                </a:solidFill>
              </a:rPr>
              <a:t> годы 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0D2E11E-6DD3-C4A0-0239-270BE471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933" y="4191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9">
            <a:extLst>
              <a:ext uri="{FF2B5EF4-FFF2-40B4-BE49-F238E27FC236}">
                <a16:creationId xmlns:a16="http://schemas.microsoft.com/office/drawing/2014/main" id="{E6ACDA2A-0FCF-1C92-C0BD-690EBC2C3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15006"/>
              </p:ext>
            </p:extLst>
          </p:nvPr>
        </p:nvGraphicFramePr>
        <p:xfrm>
          <a:off x="6007426" y="4550743"/>
          <a:ext cx="5919667" cy="228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1CCE01-A810-4331-8A6B-4A9E19FCF60C}"/>
              </a:ext>
            </a:extLst>
          </p:cNvPr>
          <p:cNvSpPr/>
          <p:nvPr/>
        </p:nvSpPr>
        <p:spPr>
          <a:xfrm>
            <a:off x="1775520" y="260648"/>
            <a:ext cx="1512168" cy="56075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9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408817-4776-A74D-4CC0-8A06A55830AB}"/>
              </a:ext>
            </a:extLst>
          </p:cNvPr>
          <p:cNvSpPr/>
          <p:nvPr/>
        </p:nvSpPr>
        <p:spPr>
          <a:xfrm>
            <a:off x="1847528" y="343332"/>
            <a:ext cx="1512168" cy="42137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83BE3-9B5C-D89E-BBEB-F5EC9985A97F}"/>
              </a:ext>
            </a:extLst>
          </p:cNvPr>
          <p:cNvSpPr txBox="1"/>
          <p:nvPr/>
        </p:nvSpPr>
        <p:spPr>
          <a:xfrm>
            <a:off x="3310466" y="366785"/>
            <a:ext cx="6096000" cy="333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79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ОСНОВНЫЕ ДОСТИЖЕНИЯ ПО ИТОГАМ 2022 ГОДА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2E23B-A85A-B8CA-9373-0C2B99B4B3CB}"/>
              </a:ext>
            </a:extLst>
          </p:cNvPr>
          <p:cNvSpPr txBox="1"/>
          <p:nvPr/>
        </p:nvSpPr>
        <p:spPr>
          <a:xfrm>
            <a:off x="262466" y="1242535"/>
            <a:ext cx="6096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Пополнение материально – технической базы новыми средствами обучения для проведения подготовки персонала заказчиков на достаточном уровне;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Программы в области охраны труда в соответствии с актуальными требованиями законодательства РФ;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Внедрение и практическое применение полигона для обучения и отработки безопасных методов и приемов выполнения работ;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Подготовка к получению аккредитация по оказанию услуг в области охраны труда;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Совершенствование системы интеллектуального учета электроэнергии, модернизация действующего стенда под разные модели счетчиков;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Приобретение учебно-тренировочной панели управления защит и автоматики силового трансформатора 110/10 </a:t>
            </a:r>
            <a:r>
              <a:rPr lang="ru-RU" dirty="0" err="1"/>
              <a:t>кВ</a:t>
            </a:r>
            <a:r>
              <a:rPr lang="ru-RU" dirty="0"/>
              <a:t> с УРЗА на МП терминалах;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Создание современных учебных пособий;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/>
              <a:t>Улучшение эксплуатационных характеристик здания.</a:t>
            </a: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76" y="1124195"/>
            <a:ext cx="2070581" cy="2304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556792"/>
            <a:ext cx="3207651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5"/>
          <a:stretch/>
        </p:blipFill>
        <p:spPr bwMode="auto">
          <a:xfrm>
            <a:off x="6504176" y="3877659"/>
            <a:ext cx="2625053" cy="2882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300" y="355600"/>
            <a:ext cx="5649044" cy="48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+mn-lt"/>
                <a:ea typeface="+mn-ea"/>
                <a:cs typeface="+mn-cs"/>
              </a:rPr>
              <a:t>Кабинет электрических сетей (воздушных, кабельных) (S </a:t>
            </a:r>
            <a:r>
              <a:rPr lang="ru-RU" sz="2000" b="1" dirty="0" err="1">
                <a:latin typeface="+mn-lt"/>
                <a:ea typeface="+mn-ea"/>
                <a:cs typeface="+mn-cs"/>
              </a:rPr>
              <a:t>каб</a:t>
            </a:r>
            <a:r>
              <a:rPr lang="ru-RU" sz="2000" b="1" dirty="0">
                <a:latin typeface="+mn-lt"/>
                <a:ea typeface="+mn-ea"/>
                <a:cs typeface="+mn-cs"/>
              </a:rPr>
              <a:t>. 36.0 кв. м)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87630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- для подготовки электромонтеров РС, электромонтеров-кабельщиков, рабочих люльки, стропальщиков, обучение и аттестация персонала правилам по охране труда при работе на высоте и др. специальностей.</a:t>
            </a:r>
          </a:p>
          <a:p>
            <a:r>
              <a:rPr lang="ru-RU" sz="1600" b="1" dirty="0"/>
              <a:t>Оснащение кабинета: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коммутационные аппараты 0,4-6-10 </a:t>
            </a:r>
            <a:r>
              <a:rPr lang="ru-RU" sz="1600" dirty="0" err="1"/>
              <a:t>кВ</a:t>
            </a:r>
            <a:r>
              <a:rPr lang="ru-RU" sz="1600" dirty="0"/>
              <a:t>;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изоляторы опорные, штыревые, проходные на напряжение 0,4-20 </a:t>
            </a:r>
            <a:r>
              <a:rPr lang="ru-RU" sz="1600" dirty="0" err="1"/>
              <a:t>кВ</a:t>
            </a:r>
            <a:r>
              <a:rPr lang="ru-RU" sz="1600" dirty="0"/>
              <a:t>;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образцы голых проводов на напряжение 0,4-110 </a:t>
            </a:r>
            <a:r>
              <a:rPr lang="ru-RU" sz="1600" dirty="0" err="1"/>
              <a:t>кВ</a:t>
            </a:r>
            <a:r>
              <a:rPr lang="ru-RU" sz="1600" dirty="0"/>
              <a:t>;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образцы </a:t>
            </a:r>
            <a:r>
              <a:rPr lang="ru-RU" sz="1600" dirty="0" err="1"/>
              <a:t>кабеленесущих</a:t>
            </a:r>
            <a:r>
              <a:rPr lang="ru-RU" sz="1600" dirty="0"/>
              <a:t> систем (лотки, трубы, гибкие гофрированные рукава);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образцы самонесущих изолированных проводов на напряжение 0,4-35 </a:t>
            </a:r>
            <a:r>
              <a:rPr lang="ru-RU" sz="1600" dirty="0" err="1"/>
              <a:t>кВ</a:t>
            </a:r>
            <a:endParaRPr lang="ru-RU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кабельные муфты, монтируемые на основе термоусаживаемых элементов на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кабели с виниловой изоляцией на напряжение 0,4 </a:t>
            </a:r>
            <a:r>
              <a:rPr lang="ru-RU" sz="1600" dirty="0" err="1"/>
              <a:t>кВ</a:t>
            </a:r>
            <a:r>
              <a:rPr lang="ru-RU" sz="1600" dirty="0"/>
              <a:t>, кабели с                                 бумажно-пропитанной изоляцией, на напряжение 0,4-6-10 </a:t>
            </a:r>
            <a:r>
              <a:rPr lang="ru-RU" sz="1600" dirty="0" err="1"/>
              <a:t>кВ</a:t>
            </a:r>
            <a:r>
              <a:rPr lang="ru-RU" sz="1600" dirty="0"/>
              <a:t>, и кабели                                с изоляцией из сшитого полиэтилена на напряжение до 35 </a:t>
            </a:r>
            <a:r>
              <a:rPr lang="ru-RU" sz="1600" dirty="0" err="1"/>
              <a:t>кВ</a:t>
            </a:r>
            <a:r>
              <a:rPr lang="ru-RU" sz="1600" dirty="0"/>
              <a:t>;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расходные материалы, инструменты и приспособления (пороховой прокол, газоанализатор) для проведения практической работы, изготовленные ЗАО «Подольский завод электромонтажных изделий».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информационные плакаты и оборудование для проведения занятий с электромонтерами предоставлены фирмой ООО «</a:t>
            </a:r>
            <a:r>
              <a:rPr lang="ru-RU" sz="1600" dirty="0" err="1"/>
              <a:t>Элснаб</a:t>
            </a:r>
            <a:r>
              <a:rPr lang="ru-RU" sz="1600" dirty="0"/>
              <a:t>», официального представителя фирмы OEZ.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наглядные пособия, литературу предоставила фирма ОАО «Диэлектрические кабельные системы»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образцы грузоподъёмных строп и т.д.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мультимедийным проектором.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ПК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7"/>
          <a:stretch/>
        </p:blipFill>
        <p:spPr bwMode="auto">
          <a:xfrm>
            <a:off x="9552384" y="3262357"/>
            <a:ext cx="2541140" cy="1489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835402"/>
            <a:ext cx="3058666" cy="1912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884EDD-4E11-89DF-6897-8A9373A812D3}"/>
              </a:ext>
            </a:extLst>
          </p:cNvPr>
          <p:cNvSpPr/>
          <p:nvPr/>
        </p:nvSpPr>
        <p:spPr>
          <a:xfrm>
            <a:off x="1775520" y="260648"/>
            <a:ext cx="1656184" cy="482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Изображение выглядит как одежда, человек, Человеческое лицо, джинсы&#10;&#10;Автоматически созданное описание">
            <a:extLst>
              <a:ext uri="{FF2B5EF4-FFF2-40B4-BE49-F238E27FC236}">
                <a16:creationId xmlns:a16="http://schemas.microsoft.com/office/drawing/2014/main" id="{4D197C67-2F5D-9FD1-A7EF-35AAA702A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35" y="336379"/>
            <a:ext cx="2249413" cy="2784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88C15C-6719-6AC9-51E1-4349D383B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/>
          <a:stretch/>
        </p:blipFill>
        <p:spPr bwMode="auto">
          <a:xfrm>
            <a:off x="7548947" y="1728534"/>
            <a:ext cx="1846634" cy="2254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43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00840-5C9E-E380-01D8-5EB504756B34}"/>
              </a:ext>
            </a:extLst>
          </p:cNvPr>
          <p:cNvSpPr txBox="1"/>
          <p:nvPr/>
        </p:nvSpPr>
        <p:spPr>
          <a:xfrm>
            <a:off x="3820181" y="27437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Кабинет цифровизации электрических сетей (S </a:t>
            </a:r>
            <a:r>
              <a:rPr lang="ru-RU" sz="2000" b="1" dirty="0" err="1"/>
              <a:t>каб</a:t>
            </a:r>
            <a:r>
              <a:rPr lang="ru-RU" sz="2000" b="1" dirty="0"/>
              <a:t>. 38.1 кв. м)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69" y="1124744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Оснащение кабинета: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комплект учебно-лабораторного оборудования «Учет электрической энергии и моделирование типичных схем и ее хищения» «ГалСен» тип УЭЭХ1-С-Р;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учебный стенд автоматизированной системы учёта электрической энергии с удалённым сбором данных (шкаф учета ВЛСТ 225.АРТ.01.003-3Б и контроллер SM160-02М ВЛСТ 340.00.000-02М/350Д, счетчик </a:t>
            </a:r>
            <a:r>
              <a:rPr lang="ru-RU" dirty="0" err="1"/>
              <a:t>Счетчик</a:t>
            </a:r>
            <a:r>
              <a:rPr lang="ru-RU" dirty="0"/>
              <a:t> электрической энергии КВАНТ ST 2000-12-W-230*5(10)-0.5S/1-R);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автоматизированное рабочее место АРМ инженера по учёту электроэнергии.</a:t>
            </a:r>
          </a:p>
        </p:txBody>
      </p:sp>
      <p:pic>
        <p:nvPicPr>
          <p:cNvPr id="5" name="Рисунок 4" descr="IMG_20210304_135354">
            <a:extLst>
              <a:ext uri="{FF2B5EF4-FFF2-40B4-BE49-F238E27FC236}">
                <a16:creationId xmlns:a16="http://schemas.microsoft.com/office/drawing/2014/main" id="{3AE8F643-04C8-23CD-D011-41C55DD7E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46" y="1049702"/>
            <a:ext cx="4630661" cy="2877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_20230518_080501">
            <a:extLst>
              <a:ext uri="{FF2B5EF4-FFF2-40B4-BE49-F238E27FC236}">
                <a16:creationId xmlns:a16="http://schemas.microsoft.com/office/drawing/2014/main" id="{B97E9E5C-D8EF-9FE0-F700-BF40114BF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04" y="4061768"/>
            <a:ext cx="2371725" cy="2640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20230518_074651">
            <a:extLst>
              <a:ext uri="{FF2B5EF4-FFF2-40B4-BE49-F238E27FC236}">
                <a16:creationId xmlns:a16="http://schemas.microsoft.com/office/drawing/2014/main" id="{354C3838-4C26-9763-9DF7-C7A024042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037003"/>
            <a:ext cx="3553907" cy="266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97919D-2D09-B681-6A0C-EB3CCEAE76CB}"/>
              </a:ext>
            </a:extLst>
          </p:cNvPr>
          <p:cNvSpPr/>
          <p:nvPr/>
        </p:nvSpPr>
        <p:spPr>
          <a:xfrm>
            <a:off x="1775520" y="188640"/>
            <a:ext cx="1656184" cy="64807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5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97919D-2D09-B681-6A0C-EB3CCEAE76CB}"/>
              </a:ext>
            </a:extLst>
          </p:cNvPr>
          <p:cNvSpPr/>
          <p:nvPr/>
        </p:nvSpPr>
        <p:spPr>
          <a:xfrm>
            <a:off x="1775520" y="188640"/>
            <a:ext cx="1656184" cy="64807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1F89F6-E3D1-9FD1-0A92-90566A8B8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32" y="1093913"/>
            <a:ext cx="3901664" cy="2713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00840-5C9E-E380-01D8-5EB504756B34}"/>
              </a:ext>
            </a:extLst>
          </p:cNvPr>
          <p:cNvSpPr txBox="1"/>
          <p:nvPr/>
        </p:nvSpPr>
        <p:spPr>
          <a:xfrm>
            <a:off x="3071664" y="240197"/>
            <a:ext cx="681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Многофункциональная учебно - лабораторная аудитория (S </a:t>
            </a:r>
            <a:r>
              <a:rPr lang="ru-RU" sz="2000" b="1" dirty="0" err="1"/>
              <a:t>каб</a:t>
            </a:r>
            <a:r>
              <a:rPr lang="ru-RU" sz="2000" b="1" dirty="0"/>
              <a:t>. 203.4 кв. м)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124744"/>
            <a:ext cx="69847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Оснащение кабинета: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учебно-тренировочная панель управления защит и автоматики силового трансформатора 110/35/10 </a:t>
            </a:r>
            <a:r>
              <a:rPr lang="ru-RU" sz="1600" dirty="0" err="1"/>
              <a:t>кВ</a:t>
            </a:r>
            <a:r>
              <a:rPr lang="ru-RU" sz="1600" dirty="0"/>
              <a:t> с УРЗА на МП терминалах;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терминалы вспомогательных устройств, производства АО «РАДИУС Автоматика», а также испытательных установок производства НПП «Динамика»: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терминал защиты и автоматики ввода 6-35 </a:t>
            </a:r>
            <a:r>
              <a:rPr lang="ru-RU" sz="1600" dirty="0" err="1"/>
              <a:t>кВ</a:t>
            </a:r>
            <a:r>
              <a:rPr lang="ru-RU" sz="1600" dirty="0"/>
              <a:t> «Сириус-2-В»;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терминал автоматики и резервной защиты трансформатора110-220 </a:t>
            </a:r>
            <a:r>
              <a:rPr lang="ru-RU" sz="1600" dirty="0" err="1"/>
              <a:t>кВ</a:t>
            </a:r>
            <a:r>
              <a:rPr lang="ru-RU" sz="1600" dirty="0"/>
              <a:t> «Сириус-УВ»;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терминал дифференциальной защиты силовых трансформаторов «Сириус-Т3»;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испытательная установка «Ретом-21».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демонстрационный образец RM 6 (КРУЭ 6-10 </a:t>
            </a:r>
            <a:r>
              <a:rPr lang="ru-RU" sz="1600" dirty="0" err="1"/>
              <a:t>кВ</a:t>
            </a:r>
            <a:r>
              <a:rPr lang="ru-RU" sz="1600" dirty="0"/>
              <a:t>) производство АО «Шнайдер Электрик»;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выключатель APTON WL  ВА-СЭЩ-В AN-1003-10A;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вакуумный выключатель BB/TL – 113-10-8;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выключатель MERLIN GERIN «</a:t>
            </a:r>
            <a:r>
              <a:rPr lang="ru-RU" sz="1600" dirty="0" err="1"/>
              <a:t>Эволис</a:t>
            </a:r>
            <a:r>
              <a:rPr lang="ru-RU" sz="1600" dirty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выключатель </a:t>
            </a:r>
            <a:r>
              <a:rPr lang="ru-RU" sz="1600" dirty="0" err="1"/>
              <a:t>ваккумный</a:t>
            </a:r>
            <a:r>
              <a:rPr lang="ru-RU" sz="1600" dirty="0"/>
              <a:t> ВВУ – СЭЩ-П-10-31.5/2000У2;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разъединитель РЛНД – 1 – 10/400 с ПРНЗ – 1 – 10 УХЛ 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разъединитель РЛК – 1 – 10/400 с приводом ПР-01-УХЛ 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ПК, мультимедийный проектор;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плакаты, стенды;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C0435B-F915-F264-5047-67CB3FD50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 b="14140"/>
          <a:stretch/>
        </p:blipFill>
        <p:spPr bwMode="auto">
          <a:xfrm>
            <a:off x="7745670" y="3903183"/>
            <a:ext cx="3030849" cy="2902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19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97919D-2D09-B681-6A0C-EB3CCEAE76CB}"/>
              </a:ext>
            </a:extLst>
          </p:cNvPr>
          <p:cNvSpPr/>
          <p:nvPr/>
        </p:nvSpPr>
        <p:spPr>
          <a:xfrm>
            <a:off x="1775520" y="188640"/>
            <a:ext cx="1656184" cy="64807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00840-5C9E-E380-01D8-5EB504756B34}"/>
              </a:ext>
            </a:extLst>
          </p:cNvPr>
          <p:cNvSpPr txBox="1"/>
          <p:nvPr/>
        </p:nvSpPr>
        <p:spPr>
          <a:xfrm>
            <a:off x="3071664" y="240197"/>
            <a:ext cx="681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Многофункциональная учебно - лабораторная аудитория (S </a:t>
            </a:r>
            <a:r>
              <a:rPr lang="ru-RU" sz="2000" b="1" dirty="0" err="1"/>
              <a:t>каб</a:t>
            </a:r>
            <a:r>
              <a:rPr lang="ru-RU" sz="2000" b="1" dirty="0"/>
              <a:t>. 203.4 кв. м)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124744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Оснащение кабинета: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учебно-тренировочный полигон для обучения практическим навыкам работ на высоте;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комплект оснащения, наглядные пособия и образцы по направлению «Охрана труда при работе на высоте».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EF594-CC06-EEB9-1951-06D0EBCD7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57" y="948083"/>
            <a:ext cx="4322660" cy="293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CA1D52-3F76-8829-C6E5-A883580AB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4" y="3100925"/>
            <a:ext cx="2811016" cy="3393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DE558-9179-409F-D417-0CE7420E7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077072"/>
            <a:ext cx="3519170" cy="234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ED7E8D-4A01-022E-D8DF-7B5EBD020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6"/>
          <a:stretch/>
        </p:blipFill>
        <p:spPr bwMode="auto">
          <a:xfrm>
            <a:off x="4248909" y="2940042"/>
            <a:ext cx="2667000" cy="3554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554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1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3.xml><?xml version="1.0" encoding="utf-8"?>
<a:theme xmlns:a="http://schemas.openxmlformats.org/drawingml/2006/main" name="2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14590</TotalTime>
  <Words>1768</Words>
  <Application>Microsoft Office PowerPoint</Application>
  <PresentationFormat>Широкоэкранный</PresentationFormat>
  <Paragraphs>261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JFNVNN+PFDinTextCondPro-Light</vt:lpstr>
      <vt:lpstr>PF Din Text Cond Pro</vt:lpstr>
      <vt:lpstr>PF Din Text Cond Pro Light</vt:lpstr>
      <vt:lpstr>PF Din Text Cond Pro Medium</vt:lpstr>
      <vt:lpstr>PF Din Text Cond Pro Обычный</vt:lpstr>
      <vt:lpstr>Times New Roman</vt:lpstr>
      <vt:lpstr>Wingdings</vt:lpstr>
      <vt:lpstr>FSK</vt:lpstr>
      <vt:lpstr>1_FSK</vt:lpstr>
      <vt:lpstr>2_FSK</vt:lpstr>
      <vt:lpstr>ПАСПОРТ  ЧАСТНОГО УЧРЕЖДЕНИЯ ДОПОЛНИТЕЛЬНОГО ПРОФЕСИОНАЛЬНОГО ОБРАЗОВАНИЯ      «ВОРОНЕЖСКИЙ УЧЕБНЫЙ ЦЕНТР «ЭНЕРГЕТИК»</vt:lpstr>
      <vt:lpstr>Презентация PowerPoint</vt:lpstr>
      <vt:lpstr>Презентация PowerPoint</vt:lpstr>
      <vt:lpstr>Презентация PowerPoint</vt:lpstr>
      <vt:lpstr>Презентация PowerPoint</vt:lpstr>
      <vt:lpstr>Кабинет электрических сетей (воздушных, кабельных) (S каб. 36.0 кв. 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ПАО "ФСК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Yulia Nazarova</cp:lastModifiedBy>
  <cp:revision>497</cp:revision>
  <cp:lastPrinted>2021-10-08T09:06:36Z</cp:lastPrinted>
  <dcterms:created xsi:type="dcterms:W3CDTF">2021-05-11T08:59:45Z</dcterms:created>
  <dcterms:modified xsi:type="dcterms:W3CDTF">2023-05-23T08:11:11Z</dcterms:modified>
</cp:coreProperties>
</file>